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301" r:id="rId2"/>
    <p:sldId id="302" r:id="rId3"/>
    <p:sldId id="30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19" r:id="rId25"/>
    <p:sldId id="320" r:id="rId26"/>
    <p:sldId id="321" r:id="rId27"/>
    <p:sldId id="323" r:id="rId28"/>
    <p:sldId id="322" r:id="rId29"/>
    <p:sldId id="324" r:id="rId30"/>
    <p:sldId id="325" r:id="rId31"/>
    <p:sldId id="326" r:id="rId32"/>
    <p:sldId id="327" r:id="rId33"/>
    <p:sldId id="328" r:id="rId34"/>
    <p:sldId id="329" r:id="rId35"/>
    <p:sldId id="305" r:id="rId36"/>
  </p:sldIdLst>
  <p:sldSz cx="9144000" cy="6858000" type="screen4x3"/>
  <p:notesSz cx="6858000" cy="99456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Estrangelo Edessa" panose="03080600000000000000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9046" autoAdjust="0"/>
  </p:normalViewPr>
  <p:slideViewPr>
    <p:cSldViewPr>
      <p:cViewPr varScale="1">
        <p:scale>
          <a:sx n="70" d="100"/>
          <a:sy n="70" d="100"/>
        </p:scale>
        <p:origin x="118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E00F047-EB99-4803-873A-971C8224282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1294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ru-RU" altLang="ru-RU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3FDBCD7C-D8C7-43D2-9EF6-36AFD41D43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25029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E94CE-EA23-41FD-AF91-C6BE285374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6530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3A6BF-2B8F-4D1C-A05A-24B055F5A50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6230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67ECA-462E-4FE3-86ED-3E04C22457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557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C2F4C-EB0C-4E74-9542-F529EBA4DDB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746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A376AE-84AE-47F3-A82A-369B4AD2701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4684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A6348-B630-4F23-A32D-2658244BDA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696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93AB3-C979-41C7-8E66-BAD44011B0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2658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22018B-7891-4B30-94B2-DB0B5E058C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18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65F40D-1A23-4B10-BA3D-4604C03327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958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58468-E1F0-47D4-901A-240A84348D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246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B77CF-8055-4F1E-AED1-1ABDC4A241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4517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738AB088-44A5-41BE-9F6C-BCA37EE4207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Университет им. 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Политический менеджмент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7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2D000-E4A4-4734-86A3-E3AB318D388F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/>
              <a:t>Государство как основной субъект политического менеджмента</a:t>
            </a:r>
            <a:endParaRPr lang="ru-RU" altLang="ru-RU" sz="3600" b="1" dirty="0">
              <a:solidFill>
                <a:schemeClr val="accent2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36700"/>
            <a:ext cx="8359775" cy="5184775"/>
          </a:xfrm>
        </p:spPr>
        <p:txBody>
          <a:bodyPr/>
          <a:lstStyle/>
          <a:p>
            <a:r>
              <a:rPr lang="ru-RU" sz="1800" dirty="0"/>
              <a:t>Специфика служб применения политического менеджмента в органах государственной власти и управления определяется не только своеобразием используемых технологий. </a:t>
            </a:r>
            <a:endParaRPr lang="ru-RU" sz="1800" dirty="0" smtClean="0"/>
          </a:p>
          <a:p>
            <a:r>
              <a:rPr lang="ru-RU" sz="1800" dirty="0" smtClean="0"/>
              <a:t>Управленческий </a:t>
            </a:r>
            <a:r>
              <a:rPr lang="ru-RU" sz="1800" dirty="0"/>
              <a:t>успех задается существом проводимой властью политики: если эта политика осуществляется в интересах большинства, в интересах значительной части граждан, то и сам механизм гармонизации интересов действует эффективно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 </a:t>
            </a:r>
            <a:r>
              <a:rPr lang="ru-RU" sz="1800" dirty="0"/>
              <a:t>В этом случае формы и методы политического менеджмента становятся важнейшим компонентом управления вообще и административного управления в частности. Они естественно вписываются в систему управленческих действий. </a:t>
            </a:r>
            <a:endParaRPr lang="ru-RU" sz="1800" dirty="0" smtClean="0"/>
          </a:p>
          <a:p>
            <a:r>
              <a:rPr lang="ru-RU" sz="1800" dirty="0" smtClean="0"/>
              <a:t>При </a:t>
            </a:r>
            <a:r>
              <a:rPr lang="ru-RU" sz="1800" dirty="0"/>
              <a:t>таком подходе политические менеджеры в системе государственных органов, создавая определенные условия для принятия оптимальных управленческих решений, могут брать на себя упреждающую функцию разрешения конфликтных ситуаций и во многих случаях оказываются способными активно влиять на реализацию принятых решений</a:t>
            </a:r>
            <a:endParaRPr lang="ru-RU" altLang="ru-RU" sz="1800" b="1" i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Место и роль политических партий в современном политическом менеджменте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ru-RU" sz="2000" dirty="0"/>
              <a:t>Политические партии в их современном понимании заметно изменили мир политики, создав новые возможности для влияния граждан на власть. Дело в том, что прежде права избирателей «заканчивались» вместе с завершением выборов. Избранный кандидат вовсе не был обязан подчиняться воле своих избирателей. Он — просто представитель общества. С образованием же партий депутат не проявляет собственную инициативу, а передает волю партии, опирается на ее поддержку. В силу своей организованности партии оказались гораздо эффективнее по сравнению с отдельным парламентарием в вопросах мобилизации общественного мнения, представительства и реализации политических интересов социальных групп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874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Место и роль политических партий в современном политическом менеджменте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/>
              <a:t>Основными целями политической партии являются: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♦ </a:t>
            </a:r>
            <a:r>
              <a:rPr lang="ru-RU" sz="2400" dirty="0"/>
              <a:t>формирование общественного мнения;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♦ </a:t>
            </a:r>
            <a:r>
              <a:rPr lang="ru-RU" sz="2400" dirty="0"/>
              <a:t>политическое образование и воспитание граждан;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♦ </a:t>
            </a:r>
            <a:r>
              <a:rPr lang="ru-RU" sz="2400" dirty="0"/>
              <a:t>выражение мнений граждан по любым вопросам общественной жизни, доведение этих мнений до сведения широкой общественности и органов государственной власти;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♦ </a:t>
            </a:r>
            <a:r>
              <a:rPr lang="ru-RU" sz="2400" dirty="0"/>
              <a:t>выдвижение кандидатов на выборах в законодательные (представительные) органы государственной власти и представительные органы местного самоуправления, участие в выборах в указанные органы и в их </a:t>
            </a:r>
            <a:r>
              <a:rPr lang="ru-RU" sz="2400" dirty="0" smtClean="0"/>
              <a:t>работе.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673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F40D-1A23-4B10-BA3D-4604C033270D}" type="slidenum">
              <a:rPr lang="ru-RU" altLang="ru-RU" smtClean="0"/>
              <a:pPr/>
              <a:t>13</a:t>
            </a:fld>
            <a:endParaRPr lang="ru-RU" altLang="ru-RU"/>
          </a:p>
        </p:txBody>
      </p:sp>
      <p:pic>
        <p:nvPicPr>
          <p:cNvPr id="3074" name="Picture 2" descr="http://img.zadachki.net/images2/651351e6d35a34ec62174d892ea4e1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928992" cy="585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536" y="6160184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Основные характеристики политических партий (Источник: Политический менеджмент. — М.: Изд-во Ин-та психотерапии, 2004. — С. 688.)</a:t>
            </a:r>
          </a:p>
        </p:txBody>
      </p:sp>
    </p:spTree>
    <p:extLst>
      <p:ext uri="{BB962C8B-B14F-4D97-AF65-F5344CB8AC3E}">
        <p14:creationId xmlns:p14="http://schemas.microsoft.com/office/powerpoint/2010/main" val="315885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Место и роль политических партий в современном политическом менеджменте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Функции партий могут варьироваться в зависимости от политического режима. </a:t>
            </a:r>
            <a:endParaRPr lang="ru-RU" sz="2000" dirty="0" smtClean="0"/>
          </a:p>
          <a:p>
            <a:r>
              <a:rPr lang="ru-RU" sz="2000" dirty="0" smtClean="0"/>
              <a:t>Для </a:t>
            </a:r>
            <a:r>
              <a:rPr lang="ru-RU" sz="2000" dirty="0"/>
              <a:t>тоталитарных партий (коммунистического и фашистского толка) одной из наиболее важных функций является функция политической мобилизации. Мобилизация означает обеспечение форсированной поддержки политических целей со стороны широких слоев населения. Высокий уровень участия масс в политике осуществляется с помощью идеологической обработки населения, манипулирования общественным сознанием, выдвижения лозунгов, соответствующих ожиданиям масс, контроля за информацией, наконец, применения насилия к инакомыслящим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480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С точки зрения политического менеджмента наиболее существенное значение имеют следующие функции политических партий.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/>
              <a:t>Осуществляющие разработку стратегии и тактики своего политического курса, направленного на решение проблем, существующих в обществе, государств, партии: </a:t>
            </a:r>
            <a:endParaRPr lang="ru-RU" sz="1800" dirty="0" smtClean="0"/>
          </a:p>
          <a:p>
            <a:r>
              <a:rPr lang="ru-RU" sz="1800" dirty="0" smtClean="0"/>
              <a:t>а</a:t>
            </a:r>
            <a:r>
              <a:rPr lang="ru-RU" sz="1800" dirty="0"/>
              <a:t>) формируют общественное мнение, проводят различные акции, организуют дискуссии; </a:t>
            </a:r>
            <a:endParaRPr lang="ru-RU" sz="1800" dirty="0" smtClean="0"/>
          </a:p>
          <a:p>
            <a:r>
              <a:rPr lang="ru-RU" sz="1800" dirty="0" smtClean="0"/>
              <a:t>б</a:t>
            </a:r>
            <a:r>
              <a:rPr lang="ru-RU" sz="1800" dirty="0"/>
              <a:t>) выражают интересы групп граждан и доводят их до сведения власти и общества через СМИ</a:t>
            </a:r>
            <a:r>
              <a:rPr lang="ru-RU" sz="1800" dirty="0" smtClean="0"/>
              <a:t>;</a:t>
            </a:r>
          </a:p>
          <a:p>
            <a:r>
              <a:rPr lang="ru-RU" sz="1800" dirty="0" smtClean="0"/>
              <a:t> </a:t>
            </a:r>
            <a:r>
              <a:rPr lang="ru-RU" sz="1800" dirty="0"/>
              <a:t>в) воспитывают гражданственность, поддерживают интерес к общественным делам (стратегия «малых дел»), организуют гражданское общество; </a:t>
            </a:r>
            <a:endParaRPr lang="ru-RU" sz="1800" dirty="0" smtClean="0"/>
          </a:p>
          <a:p>
            <a:r>
              <a:rPr lang="ru-RU" sz="1800" dirty="0" smtClean="0"/>
              <a:t>г</a:t>
            </a:r>
            <a:r>
              <a:rPr lang="ru-RU" sz="1800" dirty="0"/>
              <a:t>) защищают права маргинальных слоев и дают им возможность выразить свое недовольство, привлекая мнение общественности, побуждая правительство к принятию необходимых мер; </a:t>
            </a:r>
            <a:endParaRPr lang="ru-RU" sz="1800" dirty="0" smtClean="0"/>
          </a:p>
          <a:p>
            <a:r>
              <a:rPr lang="ru-RU" sz="1800" dirty="0" smtClean="0"/>
              <a:t>д</a:t>
            </a:r>
            <a:r>
              <a:rPr lang="ru-RU" sz="1800" dirty="0"/>
              <a:t>) проводят критику правительственной политики оппозиционными партиями; </a:t>
            </a:r>
            <a:endParaRPr lang="ru-RU" sz="1800" dirty="0" smtClean="0"/>
          </a:p>
          <a:p>
            <a:r>
              <a:rPr lang="ru-RU" sz="1800" dirty="0" smtClean="0"/>
              <a:t>е</a:t>
            </a:r>
            <a:r>
              <a:rPr lang="ru-RU" sz="1800" dirty="0"/>
              <a:t>) выполняют расширение численного состава партии, воспитание новых кадров, осуществление преемственности поколений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103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С точки зрения политического менеджмента наиболее существенное значение имеют следующие функции политических партий.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Кроме вышеперечисленного они осуществляют организацию и участие в выборах органов государственной власти федерального, регионального и местного уровней: </a:t>
            </a:r>
            <a:endParaRPr lang="ru-RU" sz="2400" dirty="0" smtClean="0"/>
          </a:p>
          <a:p>
            <a:r>
              <a:rPr lang="ru-RU" sz="2400" dirty="0" smtClean="0"/>
              <a:t>а</a:t>
            </a:r>
            <a:r>
              <a:rPr lang="ru-RU" sz="2400" dirty="0"/>
              <a:t>) создание избирательных блоков; </a:t>
            </a:r>
            <a:endParaRPr lang="ru-RU" sz="2400" dirty="0" smtClean="0"/>
          </a:p>
          <a:p>
            <a:r>
              <a:rPr lang="ru-RU" sz="2400" dirty="0" smtClean="0"/>
              <a:t>б</a:t>
            </a:r>
            <a:r>
              <a:rPr lang="ru-RU" sz="2400" dirty="0"/>
              <a:t>) привлечение сторонников, близких по идеологическим взглядам; в) выдвижение кандидатов на выборах всех уровней, их формирование и обучение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г) проведение активной избирательной кампании с использованием современных выборных технологий; </a:t>
            </a:r>
            <a:endParaRPr lang="ru-RU" sz="2400" dirty="0" smtClean="0"/>
          </a:p>
          <a:p>
            <a:r>
              <a:rPr lang="ru-RU" sz="2400" dirty="0" smtClean="0"/>
              <a:t>д</a:t>
            </a:r>
            <a:r>
              <a:rPr lang="ru-RU" sz="2400" dirty="0"/>
              <a:t>) подведение итогов результатов выборной кампании — достижения, просчеты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18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С точки зрения политического менеджмента наиболее существенное значение имеют следующие функции политических партий.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Проводят идеологическую пропаганду ценностей партии, осуществляющуюся через своих сторонников как в структурах власти, так и в обществе: </a:t>
            </a:r>
            <a:endParaRPr lang="ru-RU" sz="2400" dirty="0" smtClean="0"/>
          </a:p>
          <a:p>
            <a:r>
              <a:rPr lang="ru-RU" sz="2400" dirty="0" smtClean="0"/>
              <a:t>a) </a:t>
            </a:r>
            <a:r>
              <a:rPr lang="ru-RU" sz="2400" dirty="0"/>
              <a:t>посредством влияния на законодательную, исполнительную власть всех уровней с помощью своих представителей; </a:t>
            </a:r>
            <a:endParaRPr lang="ru-RU" sz="2400" dirty="0" smtClean="0"/>
          </a:p>
          <a:p>
            <a:r>
              <a:rPr lang="ru-RU" sz="2400" dirty="0" smtClean="0"/>
              <a:t>б</a:t>
            </a:r>
            <a:r>
              <a:rPr lang="ru-RU" sz="2400" dirty="0"/>
              <a:t>) участия в парламентском контроле за деятельностью правительства через своих депутатов; </a:t>
            </a:r>
            <a:endParaRPr lang="ru-RU" sz="2400" dirty="0" smtClean="0"/>
          </a:p>
          <a:p>
            <a:r>
              <a:rPr lang="ru-RU" sz="2400" dirty="0" smtClean="0"/>
              <a:t>в</a:t>
            </a:r>
            <a:r>
              <a:rPr lang="ru-RU" sz="2400" dirty="0"/>
              <a:t>) разъяснения и пропаганды политики правительства снизу (если партия пришла к власти).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431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С точки зрения политического менеджмента наиболее существенное значение имеют следующие функции политических партий.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Организуют осуществление коммуникативной функции между обществом и государством, способствуя стабильному развитию демократической системы, созданию гражданского общества: </a:t>
            </a:r>
            <a:endParaRPr lang="ru-RU" sz="2400" dirty="0" smtClean="0"/>
          </a:p>
          <a:p>
            <a:r>
              <a:rPr lang="ru-RU" sz="2400" smtClean="0"/>
              <a:t>а</a:t>
            </a:r>
            <a:r>
              <a:rPr lang="ru-RU" sz="2400" dirty="0"/>
              <a:t>) формулируют, обосновывают и доводят до государственной власти требования общества</a:t>
            </a:r>
            <a:r>
              <a:rPr lang="ru-RU" sz="2400"/>
              <a:t>; </a:t>
            </a:r>
            <a:endParaRPr lang="ru-RU" sz="2400" smtClean="0"/>
          </a:p>
          <a:p>
            <a:r>
              <a:rPr lang="ru-RU" sz="2400" dirty="0" smtClean="0"/>
              <a:t>б</a:t>
            </a:r>
            <a:r>
              <a:rPr lang="ru-RU" sz="2400" dirty="0"/>
              <a:t>) разрабатывают и предлагают программы развития страны, решение актуальных социально-экономических, политических (геополитических), культурно-духовных проблем.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504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Элиты и политический лидер как субъект политического менеджмента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000" dirty="0"/>
              <a:t>Существенное усложнение управления современным обществом, многообразие форм социальной активности в условиях демократического развития приводит к доминированию в общественной жизни статусных элитных образований. Различного рода элитные структуры, обладающие собственной идеологией и системой ценностей, стремятся обеспечить свои лидерские позиции и в политической сфере жизни. В силу этого роль элит и политического лидерства — одна из центральных проблем в современных политических отношениях, в том числе в проблематике политического менеджмента. </a:t>
            </a:r>
            <a:endParaRPr lang="ru-RU" sz="2000" dirty="0" smtClean="0"/>
          </a:p>
          <a:p>
            <a:pPr algn="just"/>
            <a:r>
              <a:rPr lang="ru-RU" sz="2000" dirty="0" smtClean="0"/>
              <a:t>Эта </a:t>
            </a:r>
            <a:r>
              <a:rPr lang="ru-RU" sz="2000" dirty="0"/>
              <a:t>проблема исключительно актуальна в силу того, что современные элиты и политическое лидерство существенно влияют на формирование субъектов политического менеджмента — государства, партий, НКО и </a:t>
            </a:r>
            <a:r>
              <a:rPr lang="ru-RU" sz="2000" dirty="0" err="1"/>
              <a:t>др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19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390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510899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/>
              <a:t>Политический менеджмент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624654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2</a:t>
            </a:r>
          </a:p>
          <a:p>
            <a:r>
              <a:rPr lang="ru-RU" sz="3200" dirty="0"/>
              <a:t>Субъекты политического менеджмента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98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Элиты и политический лидер </a:t>
            </a:r>
            <a:r>
              <a:rPr lang="ru-RU" sz="3200" b="1" dirty="0"/>
              <a:t>как субъект политического </a:t>
            </a:r>
            <a:r>
              <a:rPr lang="ru-RU" sz="3200" b="1" dirty="0" smtClean="0"/>
              <a:t>менеджмента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/>
              <a:t>Ключевой вопрос здесь — понимание сущности, механизмов, условий и факторов того, что побуждает или заставляет людей признавать в одном человеке лидера, а другому — отказывать в праве, привилегии и ответственности на такое признание. В истории в современном общественном развитии известны три основных способа выдвижения лидеров, вождей и руководителей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♦ борьба за лидерские позиции в иерархии, предполагающая фактически насильственные способы их достижения; </a:t>
            </a:r>
            <a:endParaRPr lang="ru-RU" sz="2000" dirty="0" smtClean="0"/>
          </a:p>
          <a:p>
            <a:r>
              <a:rPr lang="ru-RU" sz="2000" dirty="0" smtClean="0"/>
              <a:t>♦ </a:t>
            </a:r>
            <a:r>
              <a:rPr lang="ru-RU" sz="2000" dirty="0"/>
              <a:t>упорядоченное наследование по признакам родства, старшинства, святости, преемственности; </a:t>
            </a:r>
            <a:endParaRPr lang="ru-RU" sz="2000" dirty="0" smtClean="0"/>
          </a:p>
          <a:p>
            <a:r>
              <a:rPr lang="ru-RU" sz="2000" dirty="0" smtClean="0"/>
              <a:t>♦ </a:t>
            </a:r>
            <a:r>
              <a:rPr lang="ru-RU" sz="2000" dirty="0"/>
              <a:t>выборы по законам демократии — древней или же современной, сложной и изощренной.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207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Элиты и политический лидер как субъект политического менеджмента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В </a:t>
            </a:r>
            <a:r>
              <a:rPr lang="ru-RU" sz="2400" dirty="0"/>
              <a:t>современном обществе политические отношения могут складываться между различными социально-политическими силами: классами, этносами, массами, заинтересованными группами, электоратом, СМИ и т. д. Со времен основателей теории элит В. Парето и Г. </a:t>
            </a:r>
            <a:r>
              <a:rPr lang="ru-RU" sz="2400" dirty="0" err="1"/>
              <a:t>Моски</a:t>
            </a:r>
            <a:r>
              <a:rPr lang="ru-RU" sz="2400" dirty="0"/>
              <a:t> к одним из наиболее существенных субъектов политического управления относятся элиты. В соответствии с теорией элит правящее меньшинство постоянно концентрирует в своих руках политическую власть, управляя большинством населения и обеспечивая политическое развитие государства и общества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837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Элиты и политический лидер как субъект политического менеджмента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Более </a:t>
            </a:r>
            <a:r>
              <a:rPr lang="ru-RU" dirty="0"/>
              <a:t>глубокому пониманию современных элит как субъекта политического менеджмента способствует ряд конкретных исследовательских методов.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995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Элиты и политический лидер как субъект политического менеджмента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Во-первых, это позиционный анализ, основанный на том, что формальные государственные институты представляют вполне адекватную картину отношений к иерархии власти. При данном подходе важно иметь в виду политические позиции, ценностные ориентации, мировоззрение того или иного деятеля или соответствующей политической группы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Во-вторых, применяется </a:t>
            </a:r>
            <a:r>
              <a:rPr lang="ru-RU" sz="2000" dirty="0" err="1"/>
              <a:t>репутационный</a:t>
            </a:r>
            <a:r>
              <a:rPr lang="ru-RU" sz="2000" dirty="0"/>
              <a:t> анализ, предполагающий, что для определения людей, обладающих властью, необходимо опросить активных наблюдателей или участников политических событий. Он учитывает авторитет и влияние, личностные качества, мотивы поведения того или иного политического деятеля, имидж элиты в обществе.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65841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Элиты и политический лидер как субъект политического менеджмента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В-третьих, выделяется метод анализа принятия решений, с помощью которого выявляются элиты путем идентификации тех, кто реально принимает важнейшие решения. Важными показателями являются эффективность деятельности, количество и последовательность принимаемых решений, уровень осознанности и ответственности перед обществом. Однако данный подход рационален при анализе решений, уже вынесенных на обсуждение. Вне поля зрения остаются лица, непосредственно не участвовавшие в процессе принятия окончательного решения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90541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Элиты и политический лидер как субъект политического менеджмента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ru-RU" sz="2400" dirty="0"/>
              <a:t>В-четвертых, это статусный анализ, который исходит из главенства показателей занимаемого места в общественной иерархической структуре, характера и масштабов социальной базы поддержки, уровня осознанности общественных интересов тем или иным политическим деятелем. Понятно, что все эти методы далеко не идеальны, их эффективность зависит от множества условий и в первую очередь от субъективной методологической оснащенности и опыта </a:t>
            </a:r>
            <a:r>
              <a:rPr lang="ru-RU" sz="2400" dirty="0" smtClean="0"/>
              <a:t>исследователя.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56095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Элиты и политический лидер как субъект политического менеджмента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5257800"/>
          </a:xfrm>
        </p:spPr>
        <p:txBody>
          <a:bodyPr/>
          <a:lstStyle/>
          <a:p>
            <a:r>
              <a:rPr lang="ru-RU" sz="1800" dirty="0"/>
              <a:t>В рамках реализации задач политического менеджмента важно иметь в виду, что властная элита своим влиянием обязана не неким присущим ей превосходящим моральным качествам, не своему выдающемуся опыту и деловой компетенции, не личным позициям, позволяющим реализовывать свои интересы и цели вопреки сопротивлению других, а индивидуальным управленческим способностям. Отсюда вытекает повышенный интерес ученых-</a:t>
            </a:r>
            <a:r>
              <a:rPr lang="ru-RU" sz="1800" dirty="0" err="1"/>
              <a:t>элитологов</a:t>
            </a:r>
            <a:r>
              <a:rPr lang="ru-RU" sz="1800" dirty="0"/>
              <a:t> к разработке методов и способов обработки данных, в особенности в рамках исследования структур власти. Конечно, это имеет первостепенное отношение к политическому управлению в более широком смысле, чем политический менеджмент, но и в рамках последнего данные методы находят широкое применение. Об этом речь идет подробнее в нижеследующих разделах настоящего учебного пособия. </a:t>
            </a:r>
            <a:endParaRPr lang="ru-RU" sz="1800" dirty="0" smtClean="0"/>
          </a:p>
          <a:p>
            <a:r>
              <a:rPr lang="ru-RU" sz="1800" dirty="0" smtClean="0"/>
              <a:t>В </a:t>
            </a:r>
            <a:r>
              <a:rPr lang="ru-RU" sz="1800" dirty="0"/>
              <a:t>данном же случае важно подчеркнуть, что для характеристики политической элиты как субъекта политического менеджмента существенными оказываются такие параметры в формировании элит, как социальная принадлежность членов элиты, действия и система </a:t>
            </a:r>
            <a:r>
              <a:rPr lang="ru-RU" sz="1800" dirty="0" err="1"/>
              <a:t>рекрутирования</a:t>
            </a:r>
            <a:r>
              <a:rPr lang="ru-RU" sz="1800" dirty="0"/>
              <a:t> элит. Они так или иначе отражают особенности политической культуры элиты и детерминируют ее управленческий потенциал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06794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F40D-1A23-4B10-BA3D-4604C033270D}" type="slidenum">
              <a:rPr lang="ru-RU" altLang="ru-RU" smtClean="0"/>
              <a:pPr/>
              <a:t>27</a:t>
            </a:fld>
            <a:endParaRPr lang="ru-RU" altLang="ru-RU"/>
          </a:p>
        </p:txBody>
      </p:sp>
      <p:sp>
        <p:nvSpPr>
          <p:cNvPr id="3" name="AutoShape 2" descr="https://studfile.net/html/2706/1878/html_xdh9SKKRBu.FtbY/img-bTR_bX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2" name="Picture 6" descr="http://ok-t.ru/studopedia/baza11/3260420456354.files/image0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19" y="160338"/>
            <a:ext cx="8895777" cy="6155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0372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С позиций политического менеджмента серьезное значение приобретают функции политического лидерства, среди которых выделяются: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определение и формулирование интересов социальных групп, целей социальной и политической деятельности, выявление способов и методов реализации интересов и достижения целей (программная функция); </a:t>
            </a:r>
            <a:endParaRPr lang="ru-RU" sz="2000" dirty="0" smtClean="0"/>
          </a:p>
          <a:p>
            <a:r>
              <a:rPr lang="ru-RU" sz="2000" dirty="0" smtClean="0"/>
              <a:t>процесс </a:t>
            </a:r>
            <a:r>
              <a:rPr lang="ru-RU" sz="2000" dirty="0"/>
              <a:t>выработки и принятия политических решений (управленческая функция); </a:t>
            </a:r>
            <a:endParaRPr lang="ru-RU" sz="2000" dirty="0" smtClean="0"/>
          </a:p>
          <a:p>
            <a:r>
              <a:rPr lang="ru-RU" sz="2000" dirty="0" smtClean="0"/>
              <a:t>применение</a:t>
            </a:r>
            <a:r>
              <a:rPr lang="ru-RU" sz="2000" dirty="0"/>
              <a:t>, распределение социальных ролей и функций в обществе, инициирование обновлений и социальных инноваций (мобилизационная функция); </a:t>
            </a:r>
            <a:endParaRPr lang="ru-RU" sz="2000" dirty="0" smtClean="0"/>
          </a:p>
          <a:p>
            <a:r>
              <a:rPr lang="ru-RU" sz="2000" dirty="0" smtClean="0"/>
              <a:t>интеграция </a:t>
            </a:r>
            <a:r>
              <a:rPr lang="ru-RU" sz="2000" dirty="0"/>
              <a:t>общества, объединение масс. Лидер призван обеспечивать национальное единство в масштабах большого сообщества, которым он руководит, или государства в целом (интегративная функция);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590356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С позиций политического менеджмента серьезное значение приобретают функции политического лидерства, среди которых выделяются: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коммуникация власти и масс, то есть организация связи между обществом и властью. Убеждение общества в целесообразности и правильности принимаемых властных решений; </a:t>
            </a:r>
            <a:endParaRPr lang="ru-RU" dirty="0" smtClean="0"/>
          </a:p>
          <a:p>
            <a:r>
              <a:rPr lang="ru-RU" dirty="0" smtClean="0"/>
              <a:t>легитимация </a:t>
            </a:r>
            <a:r>
              <a:rPr lang="ru-RU" dirty="0"/>
              <a:t>власти. Обеспечение поддержки власти на основе личного авторитета и влияния на массы (функция легитимации).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29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225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/>
              <a:t>Государство как основной субъект политического менеджмента</a:t>
            </a:r>
            <a:r>
              <a:rPr lang="ru-RU" sz="2400" dirty="0" smtClean="0">
                <a:latin typeface="+mj-lt"/>
                <a:cs typeface="Arial" panose="020B0604020202020204" pitchFamily="34" charset="0"/>
              </a:rPr>
              <a:t>.</a:t>
            </a:r>
            <a:endParaRPr lang="ru-RU" sz="2400" dirty="0">
              <a:latin typeface="+mj-lt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/>
              <a:t>Место и роль политических партий в современном политическом менеджменте</a:t>
            </a:r>
            <a:r>
              <a:rPr lang="ru-RU" sz="2400" dirty="0" smtClean="0">
                <a:latin typeface="+mj-lt"/>
                <a:cs typeface="Arial" panose="020B0604020202020204" pitchFamily="34" charset="0"/>
              </a:rPr>
              <a:t>.</a:t>
            </a:r>
            <a:endParaRPr lang="ru-RU" sz="2400" dirty="0">
              <a:latin typeface="+mj-lt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/>
              <a:t>Элиты и политический лидер как субъект политического менеджмента</a:t>
            </a:r>
            <a:endParaRPr lang="ru-RU" sz="2400" dirty="0">
              <a:latin typeface="+mj-lt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58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В анализе лидерства как субъекта политического менеджмента важно иметь в виду ряд специфических особенностей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 smtClean="0"/>
              <a:t>1. Между </a:t>
            </a:r>
            <a:r>
              <a:rPr lang="ru-RU" sz="2000" dirty="0"/>
              <a:t>общенациональным лидером и обществом, как правило, не существует прямого взаимодействия, оно опосредовано партиями, группами интересов, СМИ.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2</a:t>
            </a:r>
            <a:r>
              <a:rPr lang="ru-RU" sz="2000" dirty="0"/>
              <a:t>. Политическое лидерство носит </a:t>
            </a:r>
            <a:r>
              <a:rPr lang="ru-RU" sz="2000" dirty="0" err="1"/>
              <a:t>многоролевой</a:t>
            </a:r>
            <a:r>
              <a:rPr lang="ru-RU" sz="2000" dirty="0"/>
              <a:t> характер, лидер ориентирован на согласование различных социальных интересов, вынужден стремиться к оправданию массовых ожиданий от его деятельности.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3</a:t>
            </a:r>
            <a:r>
              <a:rPr lang="ru-RU" sz="2000" dirty="0"/>
              <a:t>. Политическое лидерство корпоративно, за решениями, которые принимаются высшими руководителями, всегда скрывается невидимая для общества работа многочисленных экспертов, ближайшего окружения лидера. </a:t>
            </a:r>
          </a:p>
          <a:p>
            <a:pPr marL="0" indent="0">
              <a:buNone/>
            </a:pPr>
            <a:r>
              <a:rPr lang="ru-RU" sz="2000" dirty="0" smtClean="0"/>
              <a:t>4</a:t>
            </a:r>
            <a:r>
              <a:rPr lang="ru-RU" sz="2000" dirty="0"/>
              <a:t>. Политическое лидерство в той или иной степени </a:t>
            </a:r>
            <a:r>
              <a:rPr lang="ru-RU" sz="2000" dirty="0" err="1"/>
              <a:t>институционализировано</a:t>
            </a:r>
            <a:r>
              <a:rPr lang="ru-RU" sz="2000" dirty="0"/>
              <a:t>, то есть деятельность лидера ограничена существующими социальными отношениями, нормами, процедурами принятия решений.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30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28978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/>
              <a:t>Конкретные атрибуты </a:t>
            </a:r>
            <a:r>
              <a:rPr lang="ru-RU" sz="2400" b="1" dirty="0"/>
              <a:t>политического лидерства, наиболее существенных для политического </a:t>
            </a:r>
            <a:r>
              <a:rPr lang="ru-RU" sz="2400" b="1" dirty="0" smtClean="0"/>
              <a:t>менеджмента.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/>
              <a:t>Подход лидера к получению информации о политических объектах (здесь возможны различные варианты подходов к информации, но выделяются три: склонность воспринимать лишь ту информацию, которая совпадает с собственной точкой зрения; склонность получать максимальную информацию во всех сторонах вопроса, отсутствие боязни информации, противоречащей его личной точке зрения; склонность получать любую, как позитивную, так и негативную, информацию о проблеме, но в сжатой до предела, схематичной форме).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31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75640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Конкретные атрибуты политического лидерства, наиболее существенных для политического менеджмента.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Когнитивная активность лидера, то есть уровень дифференциации и интеграции, который характеризует информационный процесс политического лидера. Она проявляется в письменных и устных текстах. Чем более концептуально сложными политический лидер может видеть различные причины и стороны </a:t>
            </a:r>
            <a:r>
              <a:rPr lang="ru-RU" sz="2000" dirty="0" err="1"/>
              <a:t>событийи</a:t>
            </a:r>
            <a:r>
              <a:rPr lang="ru-RU" sz="2000" dirty="0"/>
              <a:t> явлений, тем более он склонен считаться с возможностью двойственности в окружающем мире, тем более гибок он в реагировании на объекты или идеи. Чем более концептуально прост политический лидер, тем сильнее у него тенденция классифицировать объекты и идеи с помощью двумерных измерений: хорошо — плохо, черное — белое, или — или; тем сильнее его нежелание видеть двойственность в окружении и реагировать скорее однообразно на объекты и идеи.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32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70892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Конкретные атрибуты политического лидерства, наиболее существенных для политического менеджмента.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Интегративные качества лидера означают способность соотносить различные элементы и измерять проблемы или ситуации путем создания комбинаций, синтеза, интеграции. Различные уровни дифференциации и интеграции в информационном процессе подразумевают различные стратегии решения.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33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35679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Конкретные атрибуты политического лидерства, наиболее существенных для политического менеджмента.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Гибкость мышления политического лидера тесно связана с его подходом к получению информации. Если он получает широкую и разностороннюю информацию, он оперирует более адекватными объемными образами, позволяющими мыслить большим набором категорий. В то же время ригидность мышления нередко определяется большим количеством политических стереотипов.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C2F4C-EB0C-4E74-9542-F529EBA4DDB7}" type="slidenum">
              <a:rPr lang="ru-RU" altLang="ru-RU" smtClean="0"/>
              <a:pPr/>
              <a:t>34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08344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124745"/>
            <a:ext cx="6563072" cy="936103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1800" dirty="0"/>
              <a:t>1. Семенов, В. А. Политический менеджмент : учеб. пособие для академического </a:t>
            </a:r>
            <a:r>
              <a:rPr lang="ru-RU" sz="1800" dirty="0" err="1"/>
              <a:t>бакалавриата</a:t>
            </a:r>
            <a:r>
              <a:rPr lang="ru-RU" sz="1800" dirty="0"/>
              <a:t> / В. А. Семенов, В. Н. Колесников. — 2-е изд., </a:t>
            </a:r>
            <a:r>
              <a:rPr lang="ru-RU" sz="1800" dirty="0" err="1"/>
              <a:t>испр</a:t>
            </a:r>
            <a:r>
              <a:rPr lang="ru-RU" sz="1800" dirty="0"/>
              <a:t>. и доп. — М. : Издательство </a:t>
            </a:r>
            <a:r>
              <a:rPr lang="ru-RU" sz="1800" dirty="0" err="1"/>
              <a:t>Юрайт</a:t>
            </a:r>
            <a:r>
              <a:rPr lang="ru-RU" sz="1800" dirty="0"/>
              <a:t>, 2018. — 298 с</a:t>
            </a:r>
            <a:r>
              <a:rPr lang="ru-RU" sz="1800" dirty="0" smtClean="0"/>
              <a:t>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2. </a:t>
            </a:r>
            <a:r>
              <a:rPr lang="ru-RU" sz="1800" dirty="0" err="1"/>
              <a:t>Бокаев</a:t>
            </a:r>
            <a:r>
              <a:rPr lang="ru-RU" sz="1800" dirty="0"/>
              <a:t> С.О. Политические технологии как фактор формирования </a:t>
            </a:r>
            <a:r>
              <a:rPr lang="ru-RU" sz="1800" dirty="0" err="1"/>
              <a:t>общестенного</a:t>
            </a:r>
            <a:r>
              <a:rPr lang="ru-RU" sz="1800" dirty="0"/>
              <a:t> мнения и электорального поведения: мировой опыт и Казахстан.- А.: </a:t>
            </a:r>
            <a:r>
              <a:rPr lang="ru-RU" sz="1800" dirty="0" err="1"/>
              <a:t>Қазақ</a:t>
            </a:r>
            <a:r>
              <a:rPr lang="ru-RU" sz="1800" dirty="0"/>
              <a:t> </a:t>
            </a:r>
            <a:r>
              <a:rPr lang="ru-RU" sz="1800" dirty="0" err="1"/>
              <a:t>университеті</a:t>
            </a:r>
            <a:r>
              <a:rPr lang="ru-RU" sz="1800" dirty="0"/>
              <a:t>, 2009 г. </a:t>
            </a:r>
            <a:br>
              <a:rPr lang="ru-RU" sz="1800" dirty="0"/>
            </a:br>
            <a:r>
              <a:rPr lang="ru-RU" sz="1800" dirty="0"/>
              <a:t>3. . </a:t>
            </a:r>
            <a:r>
              <a:rPr lang="ru-RU" sz="1800" i="1" dirty="0"/>
              <a:t>Пушкарева, Г. В. </a:t>
            </a:r>
            <a:r>
              <a:rPr lang="ru-RU" sz="1800" dirty="0"/>
              <a:t> Политический менеджмент : учебник и практикум для академического </a:t>
            </a:r>
            <a:r>
              <a:rPr lang="ru-RU" sz="1800" dirty="0" err="1"/>
              <a:t>бакалавриата</a:t>
            </a:r>
            <a:r>
              <a:rPr lang="ru-RU" sz="1800" dirty="0"/>
              <a:t> / Г. В. Пушкарева. — Москва : Издательство </a:t>
            </a:r>
            <a:r>
              <a:rPr lang="ru-RU" sz="1800" dirty="0" err="1"/>
              <a:t>Юрайт</a:t>
            </a:r>
            <a:r>
              <a:rPr lang="ru-RU" sz="1800" dirty="0"/>
              <a:t>, 2019. — 365 с..</a:t>
            </a:r>
            <a:br>
              <a:rPr lang="ru-RU" sz="1800" dirty="0"/>
            </a:br>
            <a:r>
              <a:rPr lang="ru-RU" sz="1800" dirty="0"/>
              <a:t>4.  </a:t>
            </a:r>
            <a:r>
              <a:rPr lang="ru-RU" sz="1800" dirty="0" err="1"/>
              <a:t>Шелдрейк</a:t>
            </a:r>
            <a:r>
              <a:rPr lang="ru-RU" sz="1800" dirty="0"/>
              <a:t> Дж. Теория менеджмента: от тейлоризма до </a:t>
            </a:r>
            <a:r>
              <a:rPr lang="ru-RU" sz="1800" dirty="0" err="1"/>
              <a:t>япони-зации</a:t>
            </a:r>
            <a:r>
              <a:rPr lang="ru-RU" sz="1800" dirty="0"/>
              <a:t> / Пер. с англ. под ред. В.А. </a:t>
            </a:r>
            <a:r>
              <a:rPr lang="ru-RU" sz="1800" dirty="0" err="1"/>
              <a:t>Спивака</a:t>
            </a:r>
            <a:r>
              <a:rPr lang="ru-RU" sz="1800" dirty="0"/>
              <a:t>. - СПб.: Питер, 2015.</a:t>
            </a:r>
            <a:br>
              <a:rPr lang="ru-RU" sz="1800" dirty="0"/>
            </a:br>
            <a:r>
              <a:rPr lang="ru-RU" sz="1800" dirty="0"/>
              <a:t>5. Колесников В.Н., Семенов В.А. Политический менеджмент. Учебное пособие. — СПб.: Питер, 2012. — 320 с</a:t>
            </a:r>
            <a:endParaRPr lang="ru-RU" sz="20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4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C000-33AE-44C9-9CFC-5B19F3EFF00B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ru-RU" sz="3600" b="1" dirty="0"/>
              <a:t>Государство как основной субъект политического менеджмента</a:t>
            </a:r>
            <a:endParaRPr lang="ru-RU" altLang="ru-RU" sz="3600" b="1" dirty="0">
              <a:solidFill>
                <a:schemeClr val="accent2"/>
              </a:solidFill>
              <a:latin typeface="Sylfaen" panose="010A0502050306030303" pitchFamily="18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075612" cy="475297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smtClean="0"/>
              <a:t>Государство </a:t>
            </a:r>
            <a:r>
              <a:rPr lang="ru-RU" sz="2400" dirty="0"/>
              <a:t>— это центр системы публичного управления, представляющий собой совокупность институтов, полномочий, норм и символов, определяющих его место в системе публичного управления. В этом качестве государство и его институты выступают наиболее значимым субъектом политического менеджмента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 </a:t>
            </a:r>
            <a:r>
              <a:rPr lang="ru-RU" sz="2400" dirty="0"/>
              <a:t>С другой стороны, любой иной субъект политического менеджмента — партии, политические элиты, политические лидеры, группы давления — в своем стремлении обеспечить средствами политического менеджмента реализацию своих целей не может не взаимодействовать с государством и его институтами.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D7DA-A9AD-4452-A705-CB71E2FCC89B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/>
              <a:t>Государство как основной субъект политического менеджмента</a:t>
            </a:r>
            <a:endParaRPr lang="ru-RU" altLang="ru-RU" sz="3600" b="1" dirty="0">
              <a:solidFill>
                <a:schemeClr val="accent2"/>
              </a:solidFill>
              <a:latin typeface="Century Gothic" panose="020B0502020202020204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147050" cy="5257800"/>
          </a:xfrm>
        </p:spPr>
        <p:txBody>
          <a:bodyPr/>
          <a:lstStyle/>
          <a:p>
            <a:r>
              <a:rPr lang="ru-RU" sz="2000" b="1" dirty="0"/>
              <a:t>Общие характеристики </a:t>
            </a:r>
            <a:r>
              <a:rPr lang="ru-RU" sz="2000" dirty="0"/>
              <a:t>государства: во-первых, государство — источник устойчивого правопорядка и безопасности общества, в том числе экономической, защитник прав и свобод человека и гражданина; во-вторых, оно обладает уникальными средствами управления, в числе которых законодательство, государственные финансы, профессиональные управленцы и многие другие ресурсы; в-третьих, государство — это организация, объединяющая все население страны, независимо от национальных, религиозных и культурных различий.</a:t>
            </a:r>
          </a:p>
          <a:p>
            <a:r>
              <a:rPr lang="ru-RU" sz="2000" dirty="0"/>
              <a:t>В то же время государство выступает организатором и проводником различных реформ; арбитром во всевозможных общественных конфликтах; формирует правовой климат в </a:t>
            </a:r>
            <a:r>
              <a:rPr lang="ru-RU" sz="2000"/>
              <a:t>обществе</a:t>
            </a:r>
            <a:r>
              <a:rPr lang="ru-RU" sz="2000" smtClean="0"/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2C57-D8E0-44B9-B92A-D22F5144C51F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Государство как основной субъект политического менеджмента</a:t>
            </a:r>
            <a:endParaRPr lang="ru-RU" altLang="ru-RU" sz="3200" b="1" dirty="0">
              <a:solidFill>
                <a:schemeClr val="accent2"/>
              </a:solidFill>
              <a:latin typeface="Century" panose="02040604050505020304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 dirty="0"/>
              <a:t>Характеризуя роль политического менеджмента в деятельности государства и его структур, важно иметь в виду специфику и существенное различие его применения в этих сферах, что является принципиально важным. </a:t>
            </a:r>
            <a:endParaRPr lang="ru-RU" sz="2400" dirty="0" smtClean="0"/>
          </a:p>
          <a:p>
            <a:r>
              <a:rPr lang="ru-RU" sz="2400" dirty="0" smtClean="0"/>
              <a:t>Российские</a:t>
            </a:r>
            <a:r>
              <a:rPr lang="ru-RU" sz="2400" dirty="0" smtClean="0"/>
              <a:t> </a:t>
            </a:r>
            <a:r>
              <a:rPr lang="ru-RU" sz="2400" dirty="0"/>
              <a:t>специалисты не раз подчеркивали в связи с этим сущность политического менеджмента как составной части системы управления. </a:t>
            </a:r>
            <a:endParaRPr lang="ru-RU" sz="2400" dirty="0" smtClean="0"/>
          </a:p>
          <a:p>
            <a:r>
              <a:rPr lang="ru-RU" sz="2400" dirty="0" smtClean="0"/>
              <a:t>С </a:t>
            </a:r>
            <a:r>
              <a:rPr lang="ru-RU" sz="2400" dirty="0"/>
              <a:t>позиций государственного </a:t>
            </a:r>
            <a:r>
              <a:rPr lang="ru-RU" sz="2400" dirty="0" smtClean="0"/>
              <a:t>управления </a:t>
            </a:r>
            <a:r>
              <a:rPr lang="ru-RU" sz="2400" dirty="0"/>
              <a:t>интересуют отличия в использовании методов менеджмента в сфере бизнеса и в политической сфере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0A7FC-2AD8-4815-9E85-86913B396865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ru-RU" sz="3200" b="1" dirty="0"/>
              <a:t>Государство как основной субъект политического менеджмента</a:t>
            </a:r>
            <a:endParaRPr lang="ru-RU" altLang="ru-RU" sz="3200" b="1" dirty="0">
              <a:solidFill>
                <a:schemeClr val="accent2"/>
              </a:solidFill>
              <a:latin typeface="Estrangelo Edessa" panose="03080600000000000000" pitchFamily="66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640960" cy="5121275"/>
          </a:xfrm>
        </p:spPr>
        <p:txBody>
          <a:bodyPr/>
          <a:lstStyle/>
          <a:p>
            <a:r>
              <a:rPr lang="ru-RU" sz="1800" dirty="0">
                <a:latin typeface="+mj-lt"/>
              </a:rPr>
              <a:t>В государствах с рыночной экономикой конкуренция, спрос и предложение господствуют и решающим образом определяют отношения экономических субъектов (даже при наличии определенных элементов государственного регулирования экономики). </a:t>
            </a:r>
            <a:endParaRPr lang="ru-RU" sz="1800" dirty="0" smtClean="0">
              <a:latin typeface="+mj-lt"/>
            </a:endParaRPr>
          </a:p>
          <a:p>
            <a:r>
              <a:rPr lang="ru-RU" sz="1800" dirty="0" smtClean="0">
                <a:latin typeface="+mj-lt"/>
              </a:rPr>
              <a:t>В </a:t>
            </a:r>
            <a:r>
              <a:rPr lang="ru-RU" sz="1800" dirty="0">
                <a:latin typeface="+mj-lt"/>
              </a:rPr>
              <a:t>политике и государственном управлении рыночные отношения тоже имеют место, но они не являются ни определяющими, ни господствующими. Сущностную основу различий регуляции и управления в бизнесе и государственном секторе предельно ясно сформулировал, на наш взгляд, американский политолог Дж. Гордон в своей книге «Государственное управление в Америке»: если в частном секторе эффективность управления измеряется прибылью или отсутствием таковой, то в государственном управлении — политической поддержкой граждан или отсутствием таковой</a:t>
            </a:r>
            <a:r>
              <a:rPr lang="ru-RU" sz="1800" dirty="0" smtClean="0">
                <a:latin typeface="+mj-lt"/>
              </a:rPr>
              <a:t>.</a:t>
            </a:r>
          </a:p>
          <a:p>
            <a:r>
              <a:rPr lang="ru-RU" sz="1800" dirty="0" smtClean="0">
                <a:latin typeface="+mj-lt"/>
              </a:rPr>
              <a:t> </a:t>
            </a:r>
            <a:r>
              <a:rPr lang="ru-RU" sz="1800" dirty="0">
                <a:latin typeface="+mj-lt"/>
              </a:rPr>
              <a:t>Соответственно конечной целью применения </a:t>
            </a:r>
            <a:r>
              <a:rPr lang="ru-RU" sz="1800" dirty="0" err="1">
                <a:latin typeface="+mj-lt"/>
              </a:rPr>
              <a:t>менеджериального</a:t>
            </a:r>
            <a:r>
              <a:rPr lang="ru-RU" sz="1800" dirty="0">
                <a:latin typeface="+mj-lt"/>
              </a:rPr>
              <a:t> подхода для коммерческих структур является удержание (расширение) спроса на предлагаемые фирмой товары и услуги, изменение их качества, номенклатуры и т. п. в соответствии с запросами покупателя.</a:t>
            </a:r>
            <a:endParaRPr lang="ru-RU" altLang="ru-RU" sz="1800" dirty="0">
              <a:latin typeface="+mj-lt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1800" dirty="0">
              <a:latin typeface="Palatino Linotype" panose="02040502050505030304" pitchFamily="18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16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16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1600" dirty="0">
              <a:latin typeface="Arbat-Bold" pitchFamily="2" charset="0"/>
            </a:endParaRPr>
          </a:p>
          <a:p>
            <a:pPr marL="609600" indent="-609600" algn="just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ru-RU" altLang="ru-RU" sz="1600" dirty="0">
              <a:latin typeface="Arbat-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B1E4-0B19-4F3B-A8B8-01C48C2D32BA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>
                <a:latin typeface="Arbat-Bold" pitchFamily="2" charset="0"/>
              </a:rPr>
              <a:t/>
            </a:r>
            <a:br>
              <a:rPr lang="ru-RU" altLang="ru-RU" sz="4000">
                <a:latin typeface="Arbat-Bold" pitchFamily="2" charset="0"/>
              </a:rPr>
            </a:br>
            <a:r>
              <a:rPr lang="ru-RU" altLang="ru-RU" sz="4000">
                <a:latin typeface="Arbat-Bold" pitchFamily="2" charset="0"/>
              </a:rPr>
              <a:t/>
            </a:r>
            <a:br>
              <a:rPr lang="ru-RU" altLang="ru-RU" sz="4000">
                <a:latin typeface="Arbat-Bold" pitchFamily="2" charset="0"/>
              </a:rPr>
            </a:br>
            <a:endParaRPr lang="ru-RU" altLang="ru-RU" sz="4000">
              <a:latin typeface="Arbat-Bold" pitchFamily="2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91512" cy="5510212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В отличие от этого, возможная деятельность политических менеджеров в структурах государственной власти напрямую связана с представлением различных сторон, компонентов, составляющих государственных интересов.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Они </a:t>
            </a:r>
            <a:r>
              <a:rPr lang="ru-RU" sz="2000" dirty="0"/>
              <a:t>имеют дело не с индивидом — потребителем товара (услуг), а с гражданами, ассоциированными в какую-либо организацию, или в качестве индивидуального политического субъекта. Государственные интересы носят всеобщий характер.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Ни </a:t>
            </a:r>
            <a:r>
              <a:rPr lang="ru-RU" sz="2000" dirty="0"/>
              <a:t>одна из структур власти не имеет права отождествлять эти интересы с собственными интересами данной структуры (в противном случае часто говорят даже о приватизации самого государства)</a:t>
            </a:r>
            <a:endParaRPr lang="ru-RU" altLang="ru-RU" sz="2000" dirty="0">
              <a:latin typeface="Estrangelo Edessa" panose="03080600000000000000" pitchFamily="66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72464" y="68263"/>
            <a:ext cx="82296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sz="3200" b="1" dirty="0" smtClean="0"/>
              <a:t>Государство как основной субъект политического менеджмента</a:t>
            </a:r>
            <a:endParaRPr lang="ru-RU" altLang="ru-RU" sz="3200" b="1" dirty="0">
              <a:solidFill>
                <a:schemeClr val="accent2"/>
              </a:solidFill>
              <a:latin typeface="Estrangelo Edessa" panose="03080600000000000000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75043-14AB-43B1-B128-AA4A03BC8E30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/>
              <a:t>Государство как основной субъект политического менеджмента</a:t>
            </a:r>
            <a:endParaRPr lang="ru-RU" altLang="ru-RU" sz="3600" b="1" dirty="0">
              <a:solidFill>
                <a:schemeClr val="accent2"/>
              </a:solidFill>
              <a:latin typeface="Estrangelo Edessa" panose="03080600000000000000" pitchFamily="66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4313"/>
            <a:ext cx="8143875" cy="5040312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/>
              <a:t>Участие </a:t>
            </a:r>
            <a:r>
              <a:rPr lang="ru-RU" sz="1800" dirty="0"/>
              <a:t>граждан в общественном управлении как непосредственное, так и через систему выборного представительства своих интересов является неотъемлемым атрибутом демократического общества.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Здесь </a:t>
            </a:r>
            <a:r>
              <a:rPr lang="ru-RU" sz="1800" dirty="0"/>
              <a:t>государственная структура (в отличие от фирмы) не может произвольно устанавливать свои правила игры в отношениях с общественностью, не может быть открыта в той мере, в какой она считает для себя нужным, не может принимать любое управленческое решение «в одиночку», не сотрудничая тем или иным образом с гражданами и их </a:t>
            </a:r>
            <a:r>
              <a:rPr lang="ru-RU" sz="1800" dirty="0" smtClean="0"/>
              <a:t>объединениями.</a:t>
            </a:r>
          </a:p>
          <a:p>
            <a:pPr marL="0" indent="0">
              <a:buNone/>
            </a:pPr>
            <a:r>
              <a:rPr lang="ru-RU" sz="1800" dirty="0" smtClean="0"/>
              <a:t> </a:t>
            </a:r>
            <a:r>
              <a:rPr lang="ru-RU" sz="1800" dirty="0"/>
              <a:t>Решая с помощью PR-служб и иных структур управления задачи информирования о своей деятельности, органы государственной власти тем самым реализуют конституционные требования подотчетности и контроля граждан (объединения граждан) властных структур. В этом отношении возможностей граждан и их объединений влиять на структуры власти намного больше, чем в случаях с коммерческой фирмой.</a:t>
            </a:r>
            <a:endParaRPr lang="ru-RU" altLang="ru-RU" sz="1800" b="1" i="1" dirty="0"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2762</Words>
  <Application>Microsoft Office PowerPoint</Application>
  <PresentationFormat>Экран (4:3)</PresentationFormat>
  <Paragraphs>153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5" baseType="lpstr">
      <vt:lpstr>Arbat-Bold</vt:lpstr>
      <vt:lpstr>Arial</vt:lpstr>
      <vt:lpstr>Century</vt:lpstr>
      <vt:lpstr>Century Gothic</vt:lpstr>
      <vt:lpstr>Estrangelo Edessa</vt:lpstr>
      <vt:lpstr>Palatino Linotype</vt:lpstr>
      <vt:lpstr>Sylfaen</vt:lpstr>
      <vt:lpstr>Times New Roman</vt:lpstr>
      <vt:lpstr>Wingdings</vt:lpstr>
      <vt:lpstr>Оформление по умолчанию</vt:lpstr>
      <vt:lpstr>Казахский Национальный Университет им. аль-Фараби</vt:lpstr>
      <vt:lpstr>Презентация PowerPoint</vt:lpstr>
      <vt:lpstr>План лекции:</vt:lpstr>
      <vt:lpstr>Государство как основной субъект политического менеджмента</vt:lpstr>
      <vt:lpstr>Государство как основной субъект политического менеджмента</vt:lpstr>
      <vt:lpstr>Государство как основной субъект политического менеджмента</vt:lpstr>
      <vt:lpstr>Государство как основной субъект политического менеджмента</vt:lpstr>
      <vt:lpstr>  </vt:lpstr>
      <vt:lpstr>Государство как основной субъект политического менеджмента</vt:lpstr>
      <vt:lpstr>Государство как основной субъект политического менеджмента</vt:lpstr>
      <vt:lpstr>Место и роль политических партий в современном политическом менеджменте</vt:lpstr>
      <vt:lpstr>Место и роль политических партий в современном политическом менеджменте</vt:lpstr>
      <vt:lpstr>Презентация PowerPoint</vt:lpstr>
      <vt:lpstr>Место и роль политических партий в современном политическом менеджменте</vt:lpstr>
      <vt:lpstr>С точки зрения политического менеджмента наиболее существенное значение имеют следующие функции политических партий.</vt:lpstr>
      <vt:lpstr>С точки зрения политического менеджмента наиболее существенное значение имеют следующие функции политических партий.</vt:lpstr>
      <vt:lpstr>С точки зрения политического менеджмента наиболее существенное значение имеют следующие функции политических партий.</vt:lpstr>
      <vt:lpstr>С точки зрения политического менеджмента наиболее существенное значение имеют следующие функции политических партий.</vt:lpstr>
      <vt:lpstr>Элиты и политический лидер как субъект политического менеджмента</vt:lpstr>
      <vt:lpstr>Элиты и политический лидер как субъект политического менеджмента</vt:lpstr>
      <vt:lpstr>Элиты и политический лидер как субъект политического менеджмента</vt:lpstr>
      <vt:lpstr>Элиты и политический лидер как субъект политического менеджмента</vt:lpstr>
      <vt:lpstr>Элиты и политический лидер как субъект политического менеджмента</vt:lpstr>
      <vt:lpstr>Элиты и политический лидер как субъект политического менеджмента</vt:lpstr>
      <vt:lpstr>Элиты и политический лидер как субъект политического менеджмента</vt:lpstr>
      <vt:lpstr>Элиты и политический лидер как субъект политического менеджмента</vt:lpstr>
      <vt:lpstr>Презентация PowerPoint</vt:lpstr>
      <vt:lpstr>С позиций политического менеджмента серьезное значение приобретают функции политического лидерства, среди которых выделяются:</vt:lpstr>
      <vt:lpstr>С позиций политического менеджмента серьезное значение приобретают функции политического лидерства, среди которых выделяются:</vt:lpstr>
      <vt:lpstr>В анализе лидерства как субъекта политического менеджмента важно иметь в виду ряд специфических особенностей</vt:lpstr>
      <vt:lpstr>Конкретные атрибуты политического лидерства, наиболее существенных для политического менеджмента.</vt:lpstr>
      <vt:lpstr>Конкретные атрибуты политического лидерства, наиболее существенных для политического менеджмента.</vt:lpstr>
      <vt:lpstr>Конкретные атрибуты политического лидерства, наиболее существенных для политического менеджмента.</vt:lpstr>
      <vt:lpstr>Конкретные атрибуты политического лидерства, наиболее существенных для политического менеджмента.</vt:lpstr>
      <vt:lpstr>      Использованная литература :  1. Семенов, В. А. Политический менеджмент : учеб. пособие для академического бакалавриата / В. А. Семенов, В. Н. Колесников. — 2-е изд., испр. и доп. — М. : Издательство Юрайт, 2018. — 298 с. 2. Бокаев С.О. Политические технологии как фактор формирования общестенного мнения и электорального поведения: мировой опыт и Казахстан.- А.: Қазақ университеті, 2009 г.  3. . Пушкарева, Г. В.  Политический менеджмент : учебник и практикум для академического бакалавриата / Г. В. Пушкарева. — Москва : Издательство Юрайт, 2019. — 365 с.. 4.  Шелдрейк Дж. Теория менеджмента: от тейлоризма до япони-зации / Пер. с англ. под ред. В.А. Спивака. - СПб.: Питер, 2015. 5. Колесников В.Н., Семенов В.А. Политический менеджмент. Учебное пособие. — СПб.: Питер, 2012. — 320 с</vt:lpstr>
    </vt:vector>
  </TitlesOfParts>
  <Company>ИОЦРНРК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ПОЛИТИЧЕСКИЙ МЕНЕДЖМЕНТ  лекция-1</dc:title>
  <dc:creator>олег</dc:creator>
  <cp:lastModifiedBy>aigul.abzhapparova@gmail.com</cp:lastModifiedBy>
  <cp:revision>93</cp:revision>
  <dcterms:created xsi:type="dcterms:W3CDTF">2005-02-08T18:38:02Z</dcterms:created>
  <dcterms:modified xsi:type="dcterms:W3CDTF">2020-09-22T07:46:09Z</dcterms:modified>
</cp:coreProperties>
</file>